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1" r:id="rId5"/>
    <p:sldId id="258" r:id="rId6"/>
    <p:sldId id="262" r:id="rId7"/>
    <p:sldId id="260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E9202"/>
    <a:srgbClr val="FFF3E7"/>
    <a:srgbClr val="5EEC3C"/>
    <a:srgbClr val="FFDC47"/>
    <a:srgbClr val="CCCC00"/>
    <a:srgbClr val="FFCC66"/>
    <a:srgbClr val="007033"/>
    <a:srgbClr val="990099"/>
    <a:srgbClr val="6C1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14" autoAdjust="0"/>
  </p:normalViewPr>
  <p:slideViewPr>
    <p:cSldViewPr>
      <p:cViewPr>
        <p:scale>
          <a:sx n="100" d="100"/>
          <a:sy n="100" d="100"/>
        </p:scale>
        <p:origin x="516" y="-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3E8A1-4F8E-4ABE-8BAD-85DB4005D7E6}" type="datetimeFigureOut">
              <a:rPr lang="en-US" smtClean="0"/>
              <a:t>27-Nov-20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301BC-421A-43AA-81E6-AA0F2998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1BC-421A-43AA-81E6-AA0F2998D8C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0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mixing of the meconium with the amniotic fluid could pose significant danger to the fetus as it inhales. This brings about the Meconium aspiration syndrome</a:t>
            </a:r>
          </a:p>
          <a:p>
            <a:pPr marL="0" indent="0">
              <a:buFontTx/>
              <a:buNone/>
            </a:pP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Severe</a:t>
            </a:r>
            <a:r>
              <a:rPr lang="en-US" baseline="0" dirty="0" smtClean="0"/>
              <a:t> MAS: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infant placed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assisted ventilation for over 48 hours &amp; linked to persistent pulmonary hypertension of newborn  (PPHN). </a:t>
            </a:r>
          </a:p>
          <a:p>
            <a:pPr marL="171450" indent="-171450">
              <a:buFontTx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Mild MAS is where one requires less than 40 percent oxygen in a period less than 48 hours (Swarnam et al., 2012).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1BC-421A-43AA-81E6-AA0F2998D8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78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pathophysiology of MAS has not been completely explained and it is largely due to the complex make-up of meconium. It includes among others intestinal and pancreatic secretions, bile pigments, blood, amniotic fluid, desquamated cells, and vernix caseosa (Goel, and Nangia, 2016). Thus, it has not been possible to tie down a single agent as responsible for MAS’ pathophysiology (Lindenskov et al., 2015).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1BC-421A-43AA-81E6-AA0F2998D8C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95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</a:t>
            </a:r>
            <a:r>
              <a:rPr lang="en-US" baseline="0" dirty="0" smtClean="0"/>
              <a:t> a wide range of symptoms associated with the meconium aspiration syndrome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1BC-421A-43AA-81E6-AA0F2998D8C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736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Proper</a:t>
            </a:r>
            <a:r>
              <a:rPr lang="en-US" baseline="0" dirty="0" smtClean="0"/>
              <a:t> diagnosis would inform better pharmacological and non-pharmacological interventions to treat MAS  among infants.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1BC-421A-43AA-81E6-AA0F2998D8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10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98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01BC-421A-43AA-81E6-AA0F2998D8C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8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3487980"/>
            <a:ext cx="7329840" cy="76352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7080" y="4251505"/>
            <a:ext cx="7329840" cy="458115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rgbClr val="CC00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044700"/>
            <a:ext cx="8246070" cy="610820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CC00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655520"/>
            <a:ext cx="8246070" cy="3054095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4130" y="433880"/>
            <a:ext cx="626090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CC00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4130" y="1197406"/>
            <a:ext cx="6260905" cy="335835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044700"/>
            <a:ext cx="8246071" cy="610820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CC00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8348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266340"/>
            <a:ext cx="4040188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8348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66340"/>
            <a:ext cx="4041775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33EFC2D0-9E3A-4EB6-922A-765B74EE19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5E9F55-E07D-4B61-80F5-E0BFBD1E10B6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sdmanuals.com/home/children-s-health-issues/lung-and-breathing-problems-in-newborns/meconium-aspiration-syndrom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55/2011/858154" TargetMode="External"/><Relationship Id="rId5" Type="http://schemas.openxmlformats.org/officeDocument/2006/relationships/hyperlink" Target="https://doi.org/10.2147/RRN.S78106" TargetMode="External"/><Relationship Id="rId4" Type="http://schemas.openxmlformats.org/officeDocument/2006/relationships/hyperlink" Target="https://doi.org/10.1155/2012/96515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Meconium </a:t>
            </a:r>
            <a:r>
              <a:rPr lang="en-US" sz="2800" b="1" dirty="0"/>
              <a:t>Aspiration </a:t>
            </a:r>
            <a:r>
              <a:rPr lang="en-US" sz="2800" b="1" dirty="0" smtClean="0"/>
              <a:t>Syndrome in Infants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7080" y="4251505"/>
            <a:ext cx="7329840" cy="763525"/>
          </a:xfrm>
        </p:spPr>
        <p:txBody>
          <a:bodyPr>
            <a:noAutofit/>
          </a:bodyPr>
          <a:lstStyle/>
          <a:p>
            <a:pPr algn="l"/>
            <a:r>
              <a:rPr lang="en-US" sz="1400" dirty="0" smtClean="0"/>
              <a:t>Name of Author:</a:t>
            </a:r>
          </a:p>
          <a:p>
            <a:pPr algn="l"/>
            <a:r>
              <a:rPr lang="en-US" sz="1400" dirty="0" smtClean="0"/>
              <a:t>Institution:</a:t>
            </a:r>
          </a:p>
          <a:p>
            <a:pPr algn="l"/>
            <a:r>
              <a:rPr lang="en-US" sz="1400" dirty="0" smtClean="0"/>
              <a:t>Date: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1502815"/>
            <a:ext cx="8246070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419045"/>
            <a:ext cx="8246070" cy="2595985"/>
          </a:xfrm>
        </p:spPr>
        <p:txBody>
          <a:bodyPr>
            <a:normAutofit/>
          </a:bodyPr>
          <a:lstStyle/>
          <a:p>
            <a:pPr>
              <a:buFontTx/>
              <a:buChar char="►"/>
            </a:pPr>
            <a:r>
              <a:rPr lang="en-US" sz="2400" dirty="0" smtClean="0"/>
              <a:t>Definition &amp; Causes</a:t>
            </a:r>
          </a:p>
          <a:p>
            <a:pPr>
              <a:buFontTx/>
              <a:buChar char="►"/>
            </a:pPr>
            <a:r>
              <a:rPr lang="en-US" sz="2400" dirty="0" smtClean="0"/>
              <a:t>Pathophysiology</a:t>
            </a:r>
          </a:p>
          <a:p>
            <a:pPr>
              <a:buFontTx/>
              <a:buChar char="►"/>
            </a:pPr>
            <a:r>
              <a:rPr lang="en-US" sz="2400" dirty="0" smtClean="0"/>
              <a:t>Clinical Manifestation</a:t>
            </a:r>
          </a:p>
          <a:p>
            <a:pPr>
              <a:buFontTx/>
              <a:buChar char="►"/>
            </a:pPr>
            <a:r>
              <a:rPr lang="en-US" sz="2400" dirty="0"/>
              <a:t>Treatment and </a:t>
            </a:r>
            <a:r>
              <a:rPr lang="en-US" sz="2400" dirty="0" smtClean="0"/>
              <a:t>Management</a:t>
            </a:r>
          </a:p>
          <a:p>
            <a:pPr>
              <a:buFontTx/>
              <a:buChar char="►"/>
            </a:pPr>
            <a:r>
              <a:rPr lang="en-US" sz="2400" dirty="0" smtClean="0"/>
              <a:t>Equipment Used</a:t>
            </a:r>
            <a:endParaRPr lang="en-US" sz="2400" dirty="0"/>
          </a:p>
          <a:p>
            <a:pPr>
              <a:buFontTx/>
              <a:buChar char="►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15286" y="128470"/>
            <a:ext cx="6260905" cy="57264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Definition &amp; </a:t>
            </a:r>
            <a:r>
              <a:rPr lang="en-US" b="1" dirty="0" smtClean="0"/>
              <a:t>Causes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15286" y="891995"/>
            <a:ext cx="6260905" cy="3358356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Meconium</a:t>
            </a:r>
            <a:r>
              <a:rPr lang="en-US" sz="2000" dirty="0" smtClean="0"/>
              <a:t> – a dark </a:t>
            </a:r>
            <a:r>
              <a:rPr lang="en-US" sz="2000" dirty="0"/>
              <a:t>green fecal material that </a:t>
            </a:r>
            <a:r>
              <a:rPr lang="en-US" sz="2000" dirty="0" smtClean="0"/>
              <a:t>is produced in the intestinal organs of  fetuses. </a:t>
            </a:r>
          </a:p>
          <a:p>
            <a:endParaRPr lang="en-US" sz="2000" dirty="0" smtClean="0"/>
          </a:p>
          <a:p>
            <a:r>
              <a:rPr lang="en-US" sz="2000" dirty="0"/>
              <a:t>Meconium aspiration syndrome </a:t>
            </a:r>
            <a:r>
              <a:rPr lang="en-US" sz="2000" dirty="0" smtClean="0"/>
              <a:t> (MAS) occurs when the meconium mixed with amniotic fluid, gets inhaled (</a:t>
            </a:r>
            <a:r>
              <a:rPr lang="en-US" sz="2000" dirty="0"/>
              <a:t>Raju et al., </a:t>
            </a:r>
            <a:r>
              <a:rPr lang="en-US" sz="2000" dirty="0" smtClean="0"/>
              <a:t>2010: </a:t>
            </a:r>
            <a:r>
              <a:rPr lang="en-US" sz="1800" dirty="0" smtClean="0"/>
              <a:t>Goel </a:t>
            </a:r>
            <a:r>
              <a:rPr lang="en-US" sz="1800" dirty="0"/>
              <a:t>and Nangia, 2016</a:t>
            </a:r>
            <a:r>
              <a:rPr lang="en-US" sz="2000" dirty="0" smtClean="0"/>
              <a:t>).</a:t>
            </a:r>
          </a:p>
          <a:p>
            <a:endParaRPr lang="en-US" sz="2000" dirty="0" smtClean="0"/>
          </a:p>
          <a:p>
            <a:r>
              <a:rPr lang="en-US" sz="2000" dirty="0" smtClean="0"/>
              <a:t>Causes include;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Uteral stress &amp; labor contractions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Poor blood flow/low oxygen levels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infections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MAS is usually mild by severe cases can lead to further complications.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1502815"/>
            <a:ext cx="8246070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Pathophysiology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54" y="2137823"/>
            <a:ext cx="8704185" cy="28772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MAS is linked to </a:t>
            </a:r>
          </a:p>
          <a:p>
            <a:pPr>
              <a:buFontTx/>
              <a:buChar char="◘"/>
            </a:pPr>
            <a:r>
              <a:rPr lang="en-US" sz="2000" dirty="0" smtClean="0"/>
              <a:t>Complete or partial obstruction to the respiratory system </a:t>
            </a:r>
          </a:p>
          <a:p>
            <a:pPr>
              <a:buFontTx/>
              <a:buChar char="◘"/>
            </a:pPr>
            <a:r>
              <a:rPr lang="en-US" sz="2000" dirty="0"/>
              <a:t>S</a:t>
            </a:r>
            <a:r>
              <a:rPr lang="en-US" sz="2000" dirty="0" smtClean="0"/>
              <a:t>urfactant </a:t>
            </a:r>
            <a:r>
              <a:rPr lang="en-US" sz="2000" dirty="0"/>
              <a:t>dysfunction or </a:t>
            </a:r>
            <a:r>
              <a:rPr lang="en-US" sz="2000" dirty="0" smtClean="0"/>
              <a:t>inactivation (Swarnam </a:t>
            </a:r>
            <a:r>
              <a:rPr lang="en-US" sz="2000" dirty="0"/>
              <a:t>et al., 2012). </a:t>
            </a:r>
          </a:p>
          <a:p>
            <a:pPr>
              <a:buFontTx/>
              <a:buChar char="◘"/>
            </a:pPr>
            <a:r>
              <a:rPr lang="en-US" sz="2000" dirty="0" smtClean="0"/>
              <a:t>Chemical pneumonitis</a:t>
            </a:r>
          </a:p>
          <a:p>
            <a:pPr>
              <a:buFontTx/>
              <a:buChar char="◘"/>
            </a:pPr>
            <a:r>
              <a:rPr lang="en-US" sz="2000" dirty="0"/>
              <a:t>B</a:t>
            </a:r>
            <a:r>
              <a:rPr lang="en-US" sz="2000" dirty="0" smtClean="0"/>
              <a:t>acterial </a:t>
            </a:r>
            <a:r>
              <a:rPr lang="en-US" sz="2000" dirty="0"/>
              <a:t>growth in the uterus </a:t>
            </a:r>
            <a:r>
              <a:rPr lang="en-US" sz="2000" dirty="0" smtClean="0"/>
              <a:t>+ increased </a:t>
            </a:r>
            <a:r>
              <a:rPr lang="en-US" sz="2000" dirty="0"/>
              <a:t>risk for intra-amniotic </a:t>
            </a:r>
            <a:r>
              <a:rPr lang="en-US" sz="2000" dirty="0" smtClean="0"/>
              <a:t>infections (</a:t>
            </a:r>
            <a:r>
              <a:rPr lang="en-US" sz="2000" dirty="0"/>
              <a:t>Goel, and Nangia, </a:t>
            </a:r>
            <a:r>
              <a:rPr lang="en-US" sz="2000" dirty="0" smtClean="0"/>
              <a:t>2016). </a:t>
            </a:r>
          </a:p>
          <a:p>
            <a:pPr>
              <a:buFontTx/>
              <a:buChar char="◘"/>
            </a:pPr>
            <a:r>
              <a:rPr lang="en-US" sz="2000" dirty="0" smtClean="0"/>
              <a:t>It triggers </a:t>
            </a:r>
            <a:r>
              <a:rPr lang="en-US" sz="2000" dirty="0"/>
              <a:t>persistent pulmonary hypertension of newborn </a:t>
            </a:r>
            <a:r>
              <a:rPr lang="en-US" sz="2000" dirty="0" smtClean="0"/>
              <a:t>(PPHN) (</a:t>
            </a:r>
            <a:r>
              <a:rPr lang="en-US" sz="2000" dirty="0"/>
              <a:t>Swarnam et al., </a:t>
            </a:r>
            <a:r>
              <a:rPr lang="en-US" sz="2000" dirty="0" smtClean="0"/>
              <a:t>2012). 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6231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7800" y="1500783"/>
            <a:ext cx="8246071" cy="6108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Clinical Manifestation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14893" y="2314642"/>
            <a:ext cx="4040188" cy="2137871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dirty="0" smtClean="0">
                <a:solidFill>
                  <a:srgbClr val="FFC000"/>
                </a:solidFill>
              </a:rPr>
              <a:t>Respiratory </a:t>
            </a:r>
            <a:r>
              <a:rPr lang="en-US" dirty="0" smtClean="0">
                <a:solidFill>
                  <a:srgbClr val="FFC000"/>
                </a:solidFill>
              </a:rPr>
              <a:t>Distress Symptoms</a:t>
            </a:r>
          </a:p>
          <a:p>
            <a:pPr marL="0" indent="0" algn="l">
              <a:buNone/>
            </a:pPr>
            <a:r>
              <a:rPr lang="en-US" dirty="0" smtClean="0">
                <a:solidFill>
                  <a:srgbClr val="FFC000"/>
                </a:solidFill>
              </a:rPr>
              <a:t> </a:t>
            </a:r>
            <a:endParaRPr lang="en-US" dirty="0" smtClean="0">
              <a:solidFill>
                <a:srgbClr val="FFC000"/>
              </a:solidFill>
            </a:endParaRPr>
          </a:p>
          <a:p>
            <a:pPr algn="l"/>
            <a:r>
              <a:rPr lang="en-US" sz="1800" dirty="0"/>
              <a:t>F</a:t>
            </a:r>
            <a:r>
              <a:rPr lang="en-US" sz="1800" dirty="0" smtClean="0"/>
              <a:t>ast-paced </a:t>
            </a:r>
            <a:r>
              <a:rPr lang="en-US" sz="1800" dirty="0"/>
              <a:t>or labored breathing </a:t>
            </a:r>
            <a:endParaRPr lang="en-US" sz="1800" dirty="0" smtClean="0"/>
          </a:p>
          <a:p>
            <a:pPr algn="l"/>
            <a:r>
              <a:rPr lang="en-US" sz="1800" dirty="0" smtClean="0"/>
              <a:t>Grunting </a:t>
            </a:r>
            <a:r>
              <a:rPr lang="en-US" sz="1800" dirty="0"/>
              <a:t>sounds </a:t>
            </a:r>
            <a:endParaRPr lang="en-US" sz="1800" dirty="0" smtClean="0"/>
          </a:p>
          <a:p>
            <a:pPr algn="l"/>
            <a:r>
              <a:rPr lang="en-US" sz="1800" dirty="0" smtClean="0"/>
              <a:t>Nasal flaring </a:t>
            </a:r>
          </a:p>
          <a:p>
            <a:pPr algn="l"/>
            <a:r>
              <a:rPr lang="en-US" sz="1800" dirty="0"/>
              <a:t>C</a:t>
            </a:r>
            <a:r>
              <a:rPr lang="en-US" sz="1800" dirty="0" smtClean="0"/>
              <a:t>hest </a:t>
            </a:r>
            <a:r>
              <a:rPr lang="en-US" sz="1800" dirty="0"/>
              <a:t>retractions </a:t>
            </a:r>
            <a:endParaRPr lang="en-US" sz="1800" dirty="0" smtClean="0"/>
          </a:p>
          <a:p>
            <a:pPr marL="0" indent="0" algn="l">
              <a:buNone/>
            </a:pPr>
            <a:r>
              <a:rPr lang="en-US" sz="1800" dirty="0" smtClean="0"/>
              <a:t>		- Roofthooft et al., (2011)</a:t>
            </a:r>
          </a:p>
          <a:p>
            <a:pPr algn="l"/>
            <a:endParaRPr lang="en-US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419295" y="2419045"/>
            <a:ext cx="4040188" cy="21378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Other </a:t>
            </a:r>
            <a:r>
              <a:rPr lang="en-US" dirty="0" smtClean="0">
                <a:solidFill>
                  <a:srgbClr val="FFC000"/>
                </a:solidFill>
              </a:rPr>
              <a:t>Symptoms </a:t>
            </a:r>
          </a:p>
          <a:p>
            <a:pPr marL="0" indent="0">
              <a:buNone/>
            </a:pPr>
            <a:endParaRPr lang="en-US" dirty="0" smtClean="0">
              <a:solidFill>
                <a:srgbClr val="FFC000"/>
              </a:solidFill>
            </a:endParaRPr>
          </a:p>
          <a:p>
            <a:pPr algn="l"/>
            <a:r>
              <a:rPr lang="en-US" sz="1800" dirty="0" smtClean="0"/>
              <a:t>Weight loss</a:t>
            </a:r>
          </a:p>
          <a:p>
            <a:pPr algn="l"/>
            <a:r>
              <a:rPr lang="en-US" sz="1800" dirty="0" smtClean="0"/>
              <a:t>Low Apgar Score</a:t>
            </a:r>
          </a:p>
          <a:p>
            <a:pPr algn="l"/>
            <a:r>
              <a:rPr lang="en-US" sz="1800" dirty="0" smtClean="0"/>
              <a:t>Body limpness</a:t>
            </a:r>
          </a:p>
          <a:p>
            <a:pPr algn="l"/>
            <a:r>
              <a:rPr lang="en-US" sz="1800" dirty="0" smtClean="0"/>
              <a:t>Skin Peeling</a:t>
            </a:r>
          </a:p>
          <a:p>
            <a:pPr algn="l"/>
            <a:r>
              <a:rPr lang="en-US" sz="1800" dirty="0" smtClean="0"/>
              <a:t>Bluish discoloration on nails and vernix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15286" y="128470"/>
            <a:ext cx="6260905" cy="572644"/>
          </a:xfrm>
        </p:spPr>
        <p:txBody>
          <a:bodyPr>
            <a:noAutofit/>
          </a:bodyPr>
          <a:lstStyle/>
          <a:p>
            <a:r>
              <a:rPr lang="en-US" sz="2800" b="1" dirty="0"/>
              <a:t>Treatment and </a:t>
            </a:r>
            <a:r>
              <a:rPr lang="en-US" sz="2800" b="1" dirty="0" smtClean="0"/>
              <a:t>Management</a:t>
            </a:r>
            <a:endParaRPr lang="en-US" sz="2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15286" y="891994"/>
            <a:ext cx="6728714" cy="397033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 smtClean="0"/>
              <a:t>P</a:t>
            </a:r>
            <a:r>
              <a:rPr lang="en-US" sz="2000" dirty="0" smtClean="0"/>
              <a:t>erforming </a:t>
            </a:r>
            <a:r>
              <a:rPr lang="en-US" sz="2000" dirty="0" smtClean="0">
                <a:solidFill>
                  <a:srgbClr val="FFC000"/>
                </a:solidFill>
              </a:rPr>
              <a:t>amnioinfusion-</a:t>
            </a:r>
            <a:r>
              <a:rPr lang="en-US" sz="2000" dirty="0" smtClean="0"/>
              <a:t> to dilute meconium in the uterus with a sterile fluid (</a:t>
            </a:r>
            <a:r>
              <a:rPr lang="en-US" sz="2000" dirty="0"/>
              <a:t>Balest, 2020</a:t>
            </a:r>
            <a:r>
              <a:rPr lang="en-US" sz="2000" dirty="0" smtClean="0"/>
              <a:t>).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FFC000"/>
                </a:solidFill>
              </a:rPr>
              <a:t>Intrapartum pharyngeal sanctioning- </a:t>
            </a:r>
            <a:r>
              <a:rPr lang="en-US" sz="2000" dirty="0" smtClean="0"/>
              <a:t>to suck out meconium material in the mouth, nose and respiratory duct (</a:t>
            </a:r>
            <a:r>
              <a:rPr lang="en-US" sz="2000" dirty="0"/>
              <a:t>Goel, and Nangia, </a:t>
            </a:r>
            <a:r>
              <a:rPr lang="en-US" sz="2000" dirty="0" smtClean="0"/>
              <a:t>2016). 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FFC000"/>
                </a:solidFill>
              </a:rPr>
              <a:t>Chest physiotherapy </a:t>
            </a:r>
            <a:r>
              <a:rPr lang="en-US" sz="2000" dirty="0" smtClean="0"/>
              <a:t>by gently tapping an infant’s chest.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Administering </a:t>
            </a:r>
            <a:r>
              <a:rPr lang="en-US" sz="2000" dirty="0">
                <a:solidFill>
                  <a:srgbClr val="FFC000"/>
                </a:solidFill>
              </a:rPr>
              <a:t>synthetic surfactant </a:t>
            </a:r>
            <a:r>
              <a:rPr lang="en-US" sz="2000" dirty="0" smtClean="0"/>
              <a:t>to support breathing.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FFC000"/>
                </a:solidFill>
              </a:rPr>
              <a:t>A</a:t>
            </a:r>
            <a:r>
              <a:rPr lang="en-US" sz="2000" dirty="0" smtClean="0">
                <a:solidFill>
                  <a:srgbClr val="FFC000"/>
                </a:solidFill>
              </a:rPr>
              <a:t>ntibiotics</a:t>
            </a:r>
            <a:r>
              <a:rPr lang="en-US" sz="2000" dirty="0" smtClean="0"/>
              <a:t>  to keep out infections (</a:t>
            </a:r>
            <a:r>
              <a:rPr lang="en-US" sz="2000" dirty="0"/>
              <a:t>Swarnam et al., </a:t>
            </a:r>
            <a:r>
              <a:rPr lang="en-US" sz="2000" dirty="0" smtClean="0"/>
              <a:t>2012).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Close observation in </a:t>
            </a:r>
            <a:r>
              <a:rPr lang="en-US" sz="2000" dirty="0"/>
              <a:t>the </a:t>
            </a:r>
            <a:r>
              <a:rPr lang="en-US" sz="2000" dirty="0">
                <a:solidFill>
                  <a:srgbClr val="FFC000"/>
                </a:solidFill>
              </a:rPr>
              <a:t>neonatal intensive care </a:t>
            </a:r>
            <a:r>
              <a:rPr lang="en-US" sz="2000" dirty="0" smtClean="0">
                <a:solidFill>
                  <a:srgbClr val="FFC000"/>
                </a:solidFill>
              </a:rPr>
              <a:t>unit </a:t>
            </a:r>
            <a:r>
              <a:rPr lang="en-US" sz="2000" dirty="0" smtClean="0"/>
              <a:t>(Dargaville, 2012</a:t>
            </a:r>
            <a:r>
              <a:rPr lang="en-US" sz="2000" dirty="0"/>
              <a:t>).</a:t>
            </a:r>
            <a:endParaRPr 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4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-1383495" y="1502815"/>
            <a:ext cx="6260905" cy="5726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C000"/>
                </a:solidFill>
              </a:rPr>
              <a:t>Equipment Used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65470" y="4404210"/>
            <a:ext cx="1527050" cy="6108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X-ray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950" y="2250213"/>
            <a:ext cx="2228170" cy="20012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/>
          <a:stretch/>
        </p:blipFill>
        <p:spPr>
          <a:xfrm>
            <a:off x="5946345" y="2266340"/>
            <a:ext cx="2675455" cy="1904047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520547" y="4404210"/>
            <a:ext cx="1527050" cy="6108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Ventilator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0" y="2171122"/>
            <a:ext cx="1856135" cy="185613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155392" y="4417395"/>
            <a:ext cx="2137870" cy="6108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>
                <a:solidFill>
                  <a:schemeClr val="bg1"/>
                </a:solidFill>
              </a:rPr>
              <a:t>3.5mm Endotracheal Tube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1502815"/>
            <a:ext cx="8246070" cy="61082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435" y="2132380"/>
            <a:ext cx="8804010" cy="2595985"/>
          </a:xfrm>
        </p:spPr>
        <p:txBody>
          <a:bodyPr>
            <a:noAutofit/>
          </a:bodyPr>
          <a:lstStyle/>
          <a:p>
            <a:r>
              <a:rPr lang="en-US" sz="1000" dirty="0"/>
              <a:t>Balest, A. (2020). Meconium Aspiration Syndrome. Retrieved on 27 November 2020 from </a:t>
            </a:r>
            <a:r>
              <a:rPr lang="en-US" sz="1000" u="sng" dirty="0">
                <a:hlinkClick r:id="rId3"/>
              </a:rPr>
              <a:t>https://www.msdmanuals.com/home/children-s-health-issues/lung-and-breathing-problems-in-newborns/meconium-aspiration-syndrome</a:t>
            </a:r>
            <a:r>
              <a:rPr lang="en-US" sz="1000" dirty="0"/>
              <a:t> </a:t>
            </a:r>
          </a:p>
          <a:p>
            <a:r>
              <a:rPr lang="en-US" sz="1000" dirty="0"/>
              <a:t>Burke, D. (2018). Meconium Aspiration Syndrome. </a:t>
            </a:r>
            <a:r>
              <a:rPr lang="en-US" sz="1000" i="1" dirty="0"/>
              <a:t>Health line</a:t>
            </a:r>
            <a:r>
              <a:rPr lang="en-US" sz="1000" dirty="0"/>
              <a:t>. Retrieved on 27 November 2020 from https://www.healthline.com/health/meconium-aspiration-syndrome</a:t>
            </a:r>
          </a:p>
          <a:p>
            <a:r>
              <a:rPr lang="en-US" sz="1000" dirty="0"/>
              <a:t>Dargaville, P. (2012). Respiratory Support in Meconium Aspiration Syndrome: A Practical Guide</a:t>
            </a:r>
            <a:r>
              <a:rPr lang="en-US" sz="1000" i="1" dirty="0"/>
              <a:t>. Int’l Journal of Pediatrics, Article 965159,</a:t>
            </a:r>
            <a:r>
              <a:rPr lang="en-US" sz="1000" dirty="0"/>
              <a:t> 11-17 Doi: </a:t>
            </a:r>
            <a:r>
              <a:rPr lang="en-US" sz="1000" dirty="0">
                <a:hlinkClick r:id="rId4"/>
              </a:rPr>
              <a:t>10.1155/2012/965159</a:t>
            </a:r>
            <a:r>
              <a:rPr lang="en-US" sz="1000" dirty="0"/>
              <a:t> </a:t>
            </a:r>
          </a:p>
          <a:p>
            <a:r>
              <a:rPr lang="en-US" sz="1000" dirty="0"/>
              <a:t>Goel, L., &amp; Nangia. S. (2016). Meconium aspiration syndrome: challenges and solutions. </a:t>
            </a:r>
            <a:r>
              <a:rPr lang="en-US" sz="1000" i="1" dirty="0"/>
              <a:t>Research and Reports in Neonatology, 7,</a:t>
            </a:r>
            <a:r>
              <a:rPr lang="en-US" sz="1000" dirty="0"/>
              <a:t> 19—28 Doi: </a:t>
            </a:r>
            <a:r>
              <a:rPr lang="en-US" sz="1000" u="sng" dirty="0">
                <a:hlinkClick r:id="rId5"/>
              </a:rPr>
              <a:t>10.2147/RRN.S78106</a:t>
            </a:r>
            <a:r>
              <a:rPr lang="en-US" sz="1000" dirty="0"/>
              <a:t> </a:t>
            </a:r>
          </a:p>
          <a:p>
            <a:r>
              <a:rPr lang="en-US" sz="1000" dirty="0"/>
              <a:t>Lindenskov, P., Castellheim, A., Saugstad, D., &amp; Mollnes, T. (2015). Meconium aspiration syndrome: possible pathophysiological mechanisms and future potential therapies</a:t>
            </a:r>
            <a:r>
              <a:rPr lang="en-US" sz="1000" i="1" dirty="0"/>
              <a:t>. Neonatology, 107</a:t>
            </a:r>
            <a:r>
              <a:rPr lang="en-US" sz="1000" dirty="0"/>
              <a:t>(3):225-30. Doi: 10.1159/000369373. </a:t>
            </a:r>
          </a:p>
          <a:p>
            <a:r>
              <a:rPr lang="en-US" sz="1000" dirty="0"/>
              <a:t>Raju, U., Sondhi, V., &amp; Patnaik, S. K. (2010). Meconium Aspiration Syndrome: An Insight. </a:t>
            </a:r>
            <a:r>
              <a:rPr lang="en-US" sz="1000" i="1" dirty="0"/>
              <a:t>Medical journal, Armed Forces India</a:t>
            </a:r>
            <a:r>
              <a:rPr lang="en-US" sz="1000" dirty="0"/>
              <a:t>, </a:t>
            </a:r>
            <a:r>
              <a:rPr lang="en-US" sz="1000" i="1" dirty="0"/>
              <a:t>66</a:t>
            </a:r>
            <a:r>
              <a:rPr lang="en-US" sz="1000" dirty="0"/>
              <a:t>(2), 152–157. https://doi.org/10.1016/S0377-1237 (10)80131-5</a:t>
            </a:r>
          </a:p>
          <a:p>
            <a:r>
              <a:rPr lang="en-US" sz="1000" dirty="0"/>
              <a:t>Roofthooft, M., Elema, A., Bergman, K., and Berger, R. (2011). Patient Characteristics in Persistent Pulmonary Hypertension of the Newborn. </a:t>
            </a:r>
            <a:r>
              <a:rPr lang="en-US" sz="1000" i="1" dirty="0"/>
              <a:t>Clinical Study | Open Access, 2011</a:t>
            </a:r>
            <a:r>
              <a:rPr lang="en-US" sz="1000" dirty="0"/>
              <a:t> |Article ID 858154. </a:t>
            </a:r>
            <a:r>
              <a:rPr lang="en-US" sz="1000" u="sng" dirty="0">
                <a:hlinkClick r:id="rId6"/>
              </a:rPr>
              <a:t>Doi: 0.1155/2011/858154</a:t>
            </a:r>
            <a:endParaRPr lang="en-US" sz="1000" dirty="0"/>
          </a:p>
          <a:p>
            <a:r>
              <a:rPr lang="en-US" sz="1000" dirty="0"/>
              <a:t>Swarnam, K., Soraisham, A. S., &amp; Sivanandan, S. (2012). Advances in the management of meconium aspiration syndrome. </a:t>
            </a:r>
            <a:r>
              <a:rPr lang="en-US" sz="1000" i="1" dirty="0"/>
              <a:t>International journal of pediatrics</a:t>
            </a:r>
            <a:r>
              <a:rPr lang="en-US" sz="1000" dirty="0"/>
              <a:t>, </a:t>
            </a:r>
            <a:r>
              <a:rPr lang="en-US" sz="1000" i="1" dirty="0"/>
              <a:t>2012</a:t>
            </a:r>
            <a:r>
              <a:rPr lang="en-US" sz="1000" dirty="0"/>
              <a:t>, 359571. https://doi.org/10.1155/2012/359571</a:t>
            </a:r>
          </a:p>
        </p:txBody>
      </p:sp>
    </p:spTree>
    <p:extLst>
      <p:ext uri="{BB962C8B-B14F-4D97-AF65-F5344CB8AC3E}">
        <p14:creationId xmlns:p14="http://schemas.microsoft.com/office/powerpoint/2010/main" val="4034674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726</Words>
  <Application>Microsoft Office PowerPoint</Application>
  <PresentationFormat>On-screen Show (16:9)</PresentationFormat>
  <Paragraphs>77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Meconium Aspiration Syndrome in Infants </vt:lpstr>
      <vt:lpstr>Objectives</vt:lpstr>
      <vt:lpstr>Definition &amp; Causes</vt:lpstr>
      <vt:lpstr>Pathophysiology</vt:lpstr>
      <vt:lpstr>Clinical Manifestation </vt:lpstr>
      <vt:lpstr>Treatment and Management</vt:lpstr>
      <vt:lpstr>PowerPoint Presentation</vt:lpstr>
      <vt:lpstr>References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USER</cp:lastModifiedBy>
  <cp:revision>143</cp:revision>
  <dcterms:created xsi:type="dcterms:W3CDTF">2013-08-21T19:17:07Z</dcterms:created>
  <dcterms:modified xsi:type="dcterms:W3CDTF">2020-11-27T08:32:47Z</dcterms:modified>
</cp:coreProperties>
</file>